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7" r:id="rId5"/>
    <p:sldId id="259" r:id="rId6"/>
    <p:sldId id="260" r:id="rId7"/>
    <p:sldId id="261" r:id="rId8"/>
    <p:sldId id="265" r:id="rId9"/>
    <p:sldId id="262" r:id="rId10"/>
    <p:sldId id="266" r:id="rId11"/>
    <p:sldId id="263" r:id="rId12"/>
    <p:sldId id="264" r:id="rId13"/>
    <p:sldId id="268" r:id="rId14"/>
    <p:sldId id="269" r:id="rId15"/>
    <p:sldId id="270" r:id="rId1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58" d="100"/>
          <a:sy n="58" d="100"/>
        </p:scale>
        <p:origin x="-66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7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14701F6-F234-46BE-9555-EBCB690D955D}" type="datetimeFigureOut">
              <a:rPr lang="ar-IQ" smtClean="0"/>
              <a:pPr/>
              <a:t>18/12/1429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C65988F-2CD2-4E57-BAA1-EEB777A8B2A1}"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14701F6-F234-46BE-9555-EBCB690D955D}" type="datetimeFigureOut">
              <a:rPr lang="ar-IQ" smtClean="0"/>
              <a:pPr/>
              <a:t>18/12/1429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C65988F-2CD2-4E57-BAA1-EEB777A8B2A1}"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14701F6-F234-46BE-9555-EBCB690D955D}" type="datetimeFigureOut">
              <a:rPr lang="ar-IQ" smtClean="0"/>
              <a:pPr/>
              <a:t>18/12/1429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C65988F-2CD2-4E57-BAA1-EEB777A8B2A1}"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14701F6-F234-46BE-9555-EBCB690D955D}" type="datetimeFigureOut">
              <a:rPr lang="ar-IQ" smtClean="0"/>
              <a:pPr/>
              <a:t>18/12/1429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C65988F-2CD2-4E57-BAA1-EEB777A8B2A1}"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4701F6-F234-46BE-9555-EBCB690D955D}" type="datetimeFigureOut">
              <a:rPr lang="ar-IQ" smtClean="0"/>
              <a:pPr/>
              <a:t>18/12/1429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C65988F-2CD2-4E57-BAA1-EEB777A8B2A1}"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14701F6-F234-46BE-9555-EBCB690D955D}" type="datetimeFigureOut">
              <a:rPr lang="ar-IQ" smtClean="0"/>
              <a:pPr/>
              <a:t>18/12/1429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C65988F-2CD2-4E57-BAA1-EEB777A8B2A1}"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14701F6-F234-46BE-9555-EBCB690D955D}" type="datetimeFigureOut">
              <a:rPr lang="ar-IQ" smtClean="0"/>
              <a:pPr/>
              <a:t>18/12/1429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9C65988F-2CD2-4E57-BAA1-EEB777A8B2A1}"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14701F6-F234-46BE-9555-EBCB690D955D}" type="datetimeFigureOut">
              <a:rPr lang="ar-IQ" smtClean="0"/>
              <a:pPr/>
              <a:t>18/12/1429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9C65988F-2CD2-4E57-BAA1-EEB777A8B2A1}"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4701F6-F234-46BE-9555-EBCB690D955D}" type="datetimeFigureOut">
              <a:rPr lang="ar-IQ" smtClean="0"/>
              <a:pPr/>
              <a:t>18/12/1429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9C65988F-2CD2-4E57-BAA1-EEB777A8B2A1}"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4701F6-F234-46BE-9555-EBCB690D955D}" type="datetimeFigureOut">
              <a:rPr lang="ar-IQ" smtClean="0"/>
              <a:pPr/>
              <a:t>18/12/1429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C65988F-2CD2-4E57-BAA1-EEB777A8B2A1}"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4701F6-F234-46BE-9555-EBCB690D955D}" type="datetimeFigureOut">
              <a:rPr lang="ar-IQ" smtClean="0"/>
              <a:pPr/>
              <a:t>18/12/1429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C65988F-2CD2-4E57-BAA1-EEB777A8B2A1}"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14701F6-F234-46BE-9555-EBCB690D955D}" type="datetimeFigureOut">
              <a:rPr lang="ar-IQ" smtClean="0"/>
              <a:pPr/>
              <a:t>18/12/1429</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C65988F-2CD2-4E57-BAA1-EEB777A8B2A1}"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image" Target="../media/image14.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4.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4.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4.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5929322" y="273050"/>
            <a:ext cx="2928958" cy="1370000"/>
          </a:xfrm>
        </p:spPr>
        <p:txBody>
          <a:bodyPr anchor="ctr">
            <a:normAutofit/>
          </a:bodyPr>
          <a:lstStyle/>
          <a:p>
            <a:pPr algn="ctr" rtl="0"/>
            <a:r>
              <a:rPr lang="en-US" sz="2800" dirty="0"/>
              <a:t>Spore-forming G positive bacilli</a:t>
            </a:r>
            <a:r>
              <a:rPr lang="en-US" dirty="0"/>
              <a:t/>
            </a:r>
            <a:br>
              <a:rPr lang="en-US" dirty="0"/>
            </a:br>
            <a:endParaRPr lang="ar-IQ" dirty="0"/>
          </a:p>
        </p:txBody>
      </p:sp>
      <p:pic>
        <p:nvPicPr>
          <p:cNvPr id="7" name="Content Placeholder 6" descr="Bacillus-Cereus.jpg"/>
          <p:cNvPicPr>
            <a:picLocks noGrp="1" noChangeAspect="1"/>
          </p:cNvPicPr>
          <p:nvPr>
            <p:ph idx="1"/>
          </p:nvPr>
        </p:nvPicPr>
        <p:blipFill>
          <a:blip r:embed="rId3" cstate="print"/>
          <a:stretch>
            <a:fillRect/>
          </a:stretch>
        </p:blipFill>
        <p:spPr>
          <a:xfrm>
            <a:off x="6072188" y="3327400"/>
            <a:ext cx="2614612" cy="2614612"/>
          </a:xfrm>
        </p:spPr>
      </p:pic>
      <p:sp>
        <p:nvSpPr>
          <p:cNvPr id="6" name="Text Placeholder 5"/>
          <p:cNvSpPr>
            <a:spLocks noGrp="1"/>
          </p:cNvSpPr>
          <p:nvPr>
            <p:ph type="body" sz="half" idx="2"/>
          </p:nvPr>
        </p:nvSpPr>
        <p:spPr>
          <a:xfrm>
            <a:off x="285720" y="285728"/>
            <a:ext cx="5572164" cy="6215106"/>
          </a:xfrm>
        </p:spPr>
        <p:txBody>
          <a:bodyPr/>
          <a:lstStyle/>
          <a:p>
            <a:pPr algn="ctr" rtl="0"/>
            <a:r>
              <a:rPr lang="en-US" sz="2800" b="1" dirty="0" smtClean="0"/>
              <a:t>- </a:t>
            </a:r>
            <a:r>
              <a:rPr lang="en-US" sz="2800" b="1" dirty="0"/>
              <a:t>Aerobic (Bacillus)</a:t>
            </a:r>
          </a:p>
          <a:p>
            <a:pPr algn="just" rtl="0"/>
            <a:r>
              <a:rPr lang="en-US" sz="2000" b="1" dirty="0"/>
              <a:t>These bacilli are ubiquitous &amp; because they form spores they can survive in the environment for many years. </a:t>
            </a:r>
            <a:r>
              <a:rPr lang="en-US" sz="2000" b="1" dirty="0" smtClean="0"/>
              <a:t>They are strictly aerobic or facultative anaerobic, most are </a:t>
            </a:r>
            <a:r>
              <a:rPr lang="en-US" sz="2000" b="1" dirty="0" err="1" smtClean="0"/>
              <a:t>catalase</a:t>
            </a:r>
            <a:r>
              <a:rPr lang="en-US" sz="2000" b="1" dirty="0" smtClean="0"/>
              <a:t> positive &amp; motile. Several </a:t>
            </a:r>
            <a:r>
              <a:rPr lang="en-US" sz="2000" b="1" dirty="0"/>
              <a:t>species causes important disease in human</a:t>
            </a:r>
            <a:r>
              <a:rPr lang="en-US" sz="2000" b="1" dirty="0" smtClean="0"/>
              <a:t>. Only few species are animal pathogens.</a:t>
            </a:r>
            <a:endParaRPr lang="en-US" sz="2000" b="1" dirty="0"/>
          </a:p>
          <a:p>
            <a:pPr algn="just" rtl="0"/>
            <a:r>
              <a:rPr lang="en-US" sz="2800" b="1" dirty="0"/>
              <a:t>Bacillus</a:t>
            </a:r>
          </a:p>
          <a:p>
            <a:pPr algn="just" rtl="0"/>
            <a:r>
              <a:rPr lang="en-US" sz="2000" b="1" dirty="0"/>
              <a:t>	These include large aerobic G positive rods occurring in chains, most of them are saprophytic prevalent in soil, water, air &amp; on vegetation e.g. </a:t>
            </a:r>
            <a:r>
              <a:rPr lang="en-US" sz="2000" b="1" i="1" dirty="0"/>
              <a:t>B. cereus</a:t>
            </a:r>
            <a:r>
              <a:rPr lang="en-US" sz="2000" b="1" dirty="0"/>
              <a:t> </a:t>
            </a:r>
            <a:r>
              <a:rPr lang="en-US" sz="2000" b="1" i="1" dirty="0"/>
              <a:t>&amp; B. </a:t>
            </a:r>
            <a:r>
              <a:rPr lang="en-US" sz="2000" b="1" i="1" dirty="0" err="1"/>
              <a:t>subtilis</a:t>
            </a:r>
            <a:r>
              <a:rPr lang="en-US" sz="2000" b="1" dirty="0"/>
              <a:t>. The location of the </a:t>
            </a:r>
            <a:r>
              <a:rPr lang="en-US" sz="2000" b="1" dirty="0" smtClean="0"/>
              <a:t>spore </a:t>
            </a:r>
            <a:r>
              <a:rPr lang="en-US" sz="2000" b="1" dirty="0"/>
              <a:t>is either central, terminal, or </a:t>
            </a:r>
            <a:r>
              <a:rPr lang="en-US" sz="2000" b="1" dirty="0" err="1"/>
              <a:t>subterminal</a:t>
            </a:r>
            <a:r>
              <a:rPr lang="en-US" sz="2000" b="1" dirty="0"/>
              <a:t> according to species. The spores are resistant to environmental changes, dry heat &amp; certain chemical disinfectant &amp; can persist for years in dry soil.</a:t>
            </a:r>
          </a:p>
          <a:p>
            <a:pPr algn="l" rtl="0"/>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939784"/>
          </a:xfrm>
        </p:spPr>
        <p:txBody>
          <a:bodyPr/>
          <a:lstStyle/>
          <a:p>
            <a:pPr rtl="0"/>
            <a:r>
              <a:rPr lang="en-US" b="1" dirty="0" smtClean="0">
                <a:solidFill>
                  <a:srgbClr val="FFFF00"/>
                </a:solidFill>
              </a:rPr>
              <a:t>Steps of laboratory diagnosis</a:t>
            </a:r>
            <a:endParaRPr lang="ar-IQ" b="1" dirty="0">
              <a:solidFill>
                <a:srgbClr val="FFFF00"/>
              </a:solidFill>
            </a:endParaRPr>
          </a:p>
        </p:txBody>
      </p:sp>
      <p:pic>
        <p:nvPicPr>
          <p:cNvPr id="7" name="Content Placeholder 6" descr="oth_Reports_flowchart2.gif"/>
          <p:cNvPicPr>
            <a:picLocks noGrp="1" noChangeAspect="1"/>
          </p:cNvPicPr>
          <p:nvPr>
            <p:ph idx="1"/>
          </p:nvPr>
        </p:nvPicPr>
        <p:blipFill>
          <a:blip r:embed="rId3" cstate="print"/>
          <a:stretch>
            <a:fillRect/>
          </a:stretch>
        </p:blipFill>
        <p:spPr>
          <a:xfrm>
            <a:off x="642910" y="1967706"/>
            <a:ext cx="7358114" cy="4318814"/>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00760" y="273050"/>
            <a:ext cx="2928958" cy="1162050"/>
          </a:xfrm>
        </p:spPr>
        <p:txBody>
          <a:bodyPr anchor="ctr">
            <a:normAutofit/>
          </a:bodyPr>
          <a:lstStyle/>
          <a:p>
            <a:pPr algn="ctr" rtl="0"/>
            <a:r>
              <a:rPr lang="en-US" sz="2800" dirty="0" smtClean="0"/>
              <a:t>Clostridia</a:t>
            </a:r>
            <a:br>
              <a:rPr lang="en-US" sz="2800" dirty="0" smtClean="0"/>
            </a:br>
            <a:endParaRPr lang="ar-IQ" sz="2800" dirty="0"/>
          </a:p>
        </p:txBody>
      </p:sp>
      <p:pic>
        <p:nvPicPr>
          <p:cNvPr id="5" name="Content Placeholder 4" descr="clostridia.jpg"/>
          <p:cNvPicPr>
            <a:picLocks noGrp="1" noChangeAspect="1"/>
          </p:cNvPicPr>
          <p:nvPr>
            <p:ph idx="1"/>
          </p:nvPr>
        </p:nvPicPr>
        <p:blipFill>
          <a:blip r:embed="rId3" cstate="print"/>
          <a:stretch>
            <a:fillRect/>
          </a:stretch>
        </p:blipFill>
        <p:spPr>
          <a:xfrm>
            <a:off x="6000750" y="2285992"/>
            <a:ext cx="2928968" cy="3423134"/>
          </a:xfrm>
        </p:spPr>
      </p:pic>
      <p:sp>
        <p:nvSpPr>
          <p:cNvPr id="4" name="Text Placeholder 3"/>
          <p:cNvSpPr>
            <a:spLocks noGrp="1"/>
          </p:cNvSpPr>
          <p:nvPr>
            <p:ph type="body" sz="half" idx="2"/>
          </p:nvPr>
        </p:nvSpPr>
        <p:spPr>
          <a:xfrm>
            <a:off x="214282" y="285728"/>
            <a:ext cx="5643602" cy="6357982"/>
          </a:xfrm>
        </p:spPr>
        <p:txBody>
          <a:bodyPr>
            <a:normAutofit/>
          </a:bodyPr>
          <a:lstStyle/>
          <a:p>
            <a:pPr algn="just" rtl="0"/>
            <a:r>
              <a:rPr lang="en-US" sz="2000" b="1" dirty="0" smtClean="0"/>
              <a:t>These are large anaerobic G positive rods. Their natural habitat is the soil ( exogenous) &amp; intestine of animals &amp; man (endogenous). Most pathogenic clostridia produce one or more toxins, which linked to their pathogenesis.</a:t>
            </a:r>
          </a:p>
          <a:p>
            <a:pPr algn="just" rtl="0"/>
            <a:r>
              <a:rPr lang="en-US" sz="2000" b="1" dirty="0" smtClean="0"/>
              <a:t>	animal pathogenic clostridia can be categorized as </a:t>
            </a:r>
            <a:r>
              <a:rPr lang="en-US" sz="2000" b="1" dirty="0" err="1" smtClean="0"/>
              <a:t>neurotoxic</a:t>
            </a:r>
            <a:r>
              <a:rPr lang="en-US" sz="2000" b="1" dirty="0" smtClean="0"/>
              <a:t> (</a:t>
            </a:r>
            <a:r>
              <a:rPr lang="en-US" sz="2000" b="1" i="1" dirty="0" smtClean="0"/>
              <a:t>Cl. </a:t>
            </a:r>
            <a:r>
              <a:rPr lang="en-US" sz="2000" b="1" i="1" dirty="0" err="1" smtClean="0"/>
              <a:t>Botulinum</a:t>
            </a:r>
            <a:r>
              <a:rPr lang="en-US" sz="2000" b="1" i="1" dirty="0" smtClean="0"/>
              <a:t>, Cl. </a:t>
            </a:r>
            <a:r>
              <a:rPr lang="en-US" sz="2000" b="1" i="1" dirty="0" err="1" smtClean="0"/>
              <a:t>Tetani</a:t>
            </a:r>
            <a:r>
              <a:rPr lang="en-US" sz="2000" b="1" dirty="0" smtClean="0"/>
              <a:t>), enteric (</a:t>
            </a:r>
            <a:r>
              <a:rPr lang="en-US" sz="2000" b="1" i="1" dirty="0" smtClean="0"/>
              <a:t>Cl. </a:t>
            </a:r>
            <a:r>
              <a:rPr lang="en-US" sz="2000" b="1" i="1" dirty="0" err="1" smtClean="0"/>
              <a:t>Sordellii</a:t>
            </a:r>
            <a:r>
              <a:rPr lang="en-US" sz="2000" b="1" i="1" dirty="0" smtClean="0"/>
              <a:t>, Cl. </a:t>
            </a:r>
            <a:r>
              <a:rPr lang="en-US" sz="2000" b="1" i="1" dirty="0" err="1" smtClean="0"/>
              <a:t>Perfringens</a:t>
            </a:r>
            <a:r>
              <a:rPr lang="en-US" sz="2000" b="1" i="1" dirty="0" smtClean="0"/>
              <a:t>, Cl. </a:t>
            </a:r>
            <a:r>
              <a:rPr lang="en-US" sz="2000" b="1" i="1" dirty="0" err="1" smtClean="0"/>
              <a:t>Difficile</a:t>
            </a:r>
            <a:r>
              <a:rPr lang="en-US" sz="2000" b="1" dirty="0" smtClean="0"/>
              <a:t>), and </a:t>
            </a:r>
            <a:r>
              <a:rPr lang="en-US" sz="2000" b="1" dirty="0" err="1" smtClean="0"/>
              <a:t>histotoxic</a:t>
            </a:r>
            <a:r>
              <a:rPr lang="en-US" sz="2000" b="1" dirty="0" smtClean="0"/>
              <a:t> (</a:t>
            </a:r>
            <a:r>
              <a:rPr lang="en-US" sz="2000" b="1" i="1" dirty="0" smtClean="0"/>
              <a:t>Cl. </a:t>
            </a:r>
            <a:r>
              <a:rPr lang="en-US" sz="2000" b="1" i="1" dirty="0" err="1" smtClean="0"/>
              <a:t>Perfringens</a:t>
            </a:r>
            <a:r>
              <a:rPr lang="en-US" sz="2000" b="1" i="1" dirty="0" smtClean="0"/>
              <a:t>, Cl. </a:t>
            </a:r>
            <a:r>
              <a:rPr lang="en-US" sz="2000" b="1" i="1" dirty="0" err="1" smtClean="0"/>
              <a:t>Septicum</a:t>
            </a:r>
            <a:r>
              <a:rPr lang="en-US" sz="2000" b="1" i="1" dirty="0" smtClean="0"/>
              <a:t>, Cl. </a:t>
            </a:r>
            <a:r>
              <a:rPr lang="en-US" sz="2000" b="1" i="1" dirty="0" err="1" smtClean="0"/>
              <a:t>Chauvoei</a:t>
            </a:r>
            <a:r>
              <a:rPr lang="en-US" sz="2000" b="1" i="1" dirty="0" smtClean="0"/>
              <a:t> &amp; Cl. </a:t>
            </a:r>
            <a:r>
              <a:rPr lang="en-US" sz="2000" b="1" i="1" dirty="0" err="1" smtClean="0"/>
              <a:t>novyi</a:t>
            </a:r>
            <a:r>
              <a:rPr lang="en-US" sz="2000" b="1" dirty="0" smtClean="0"/>
              <a:t>).</a:t>
            </a:r>
          </a:p>
          <a:p>
            <a:pPr algn="just" rtl="0"/>
            <a:r>
              <a:rPr lang="en-US" sz="2000" b="1" dirty="0" smtClean="0"/>
              <a:t>Morphology &amp; identification:</a:t>
            </a:r>
          </a:p>
          <a:p>
            <a:pPr algn="just" rtl="0"/>
            <a:r>
              <a:rPr lang="en-US" sz="2000" b="1" dirty="0" smtClean="0"/>
              <a:t>	Spores of clostridia are usually wider than the diameter of the rod. They may be centrally, </a:t>
            </a:r>
            <a:r>
              <a:rPr lang="en-US" sz="2000" b="1" dirty="0" err="1" smtClean="0"/>
              <a:t>subterminally</a:t>
            </a:r>
            <a:r>
              <a:rPr lang="en-US" sz="2000" b="1" dirty="0" smtClean="0"/>
              <a:t> or terminally located. </a:t>
            </a:r>
          </a:p>
          <a:p>
            <a:pPr algn="just" rtl="0"/>
            <a:r>
              <a:rPr lang="en-US" sz="2000" b="1" dirty="0" smtClean="0"/>
              <a:t>Culture: clostridia are strictly anaerobic, some produced large, raised colonies with entire margin (e.g. </a:t>
            </a:r>
            <a:r>
              <a:rPr lang="en-US" sz="2000" b="1" i="1" dirty="0" smtClean="0"/>
              <a:t>Cl. </a:t>
            </a:r>
            <a:r>
              <a:rPr lang="en-US" sz="2000" b="1" i="1" dirty="0" err="1" smtClean="0"/>
              <a:t>Perfringens</a:t>
            </a:r>
            <a:r>
              <a:rPr lang="en-US" sz="2000" b="1" dirty="0" smtClean="0"/>
              <a:t>), other produce small colonies (</a:t>
            </a:r>
            <a:r>
              <a:rPr lang="en-US" sz="2000" b="1" i="1" dirty="0" err="1" smtClean="0"/>
              <a:t>Cl.tetani</a:t>
            </a:r>
            <a:r>
              <a:rPr lang="en-US" sz="2000" b="1" dirty="0" smtClean="0"/>
              <a:t>). Many clostridia produce </a:t>
            </a:r>
            <a:r>
              <a:rPr lang="en-US" sz="2000" b="1" dirty="0" err="1" smtClean="0"/>
              <a:t>hemolysis</a:t>
            </a:r>
            <a:r>
              <a:rPr lang="en-US" sz="2000" b="1" dirty="0" smtClean="0"/>
              <a:t> (</a:t>
            </a:r>
            <a:r>
              <a:rPr lang="en-US" sz="2000" b="1" i="1" dirty="0" smtClean="0"/>
              <a:t>Cl. </a:t>
            </a:r>
            <a:r>
              <a:rPr lang="en-US" sz="2000" b="1" i="1" dirty="0" err="1" smtClean="0"/>
              <a:t>Perfringens</a:t>
            </a:r>
            <a:r>
              <a:rPr lang="en-US" sz="2000" b="1" dirty="0" smtClean="0"/>
              <a:t>).</a:t>
            </a:r>
          </a:p>
          <a:p>
            <a:pPr algn="just" rtl="0"/>
            <a:endParaRPr lang="ar-IQ"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786446" y="273050"/>
            <a:ext cx="3143272" cy="1798628"/>
          </a:xfrm>
        </p:spPr>
        <p:txBody>
          <a:bodyPr anchor="ctr">
            <a:normAutofit/>
          </a:bodyPr>
          <a:lstStyle/>
          <a:p>
            <a:pPr algn="ctr" rtl="0"/>
            <a:r>
              <a:rPr lang="en-US" sz="2400" i="1" dirty="0" err="1" smtClean="0"/>
              <a:t>Neurotoxic</a:t>
            </a:r>
            <a:r>
              <a:rPr lang="en-US" sz="2400" i="1" dirty="0" smtClean="0"/>
              <a:t> clostridia</a:t>
            </a:r>
            <a:br>
              <a:rPr lang="en-US" sz="2400" i="1" dirty="0" smtClean="0"/>
            </a:br>
            <a:r>
              <a:rPr lang="en-US" sz="2800" i="1" dirty="0" smtClean="0"/>
              <a:t/>
            </a:r>
            <a:br>
              <a:rPr lang="en-US" sz="2800" i="1" dirty="0" smtClean="0"/>
            </a:br>
            <a:r>
              <a:rPr lang="en-US" sz="2800" i="1" dirty="0" smtClean="0"/>
              <a:t>Cl. </a:t>
            </a:r>
            <a:r>
              <a:rPr lang="en-US" sz="2800" i="1" dirty="0" err="1" smtClean="0"/>
              <a:t>botulinum</a:t>
            </a:r>
            <a:r>
              <a:rPr lang="en-US" sz="2800" dirty="0" smtClean="0"/>
              <a:t/>
            </a:r>
            <a:br>
              <a:rPr lang="en-US" sz="2800" dirty="0" smtClean="0"/>
            </a:br>
            <a:endParaRPr lang="ar-IQ" sz="2800" dirty="0"/>
          </a:p>
        </p:txBody>
      </p:sp>
      <p:pic>
        <p:nvPicPr>
          <p:cNvPr id="5" name="Content Placeholder 4" descr="toxins_l.gif"/>
          <p:cNvPicPr>
            <a:picLocks noGrp="1" noChangeAspect="1"/>
          </p:cNvPicPr>
          <p:nvPr>
            <p:ph idx="1"/>
          </p:nvPr>
        </p:nvPicPr>
        <p:blipFill>
          <a:blip r:embed="rId3" cstate="print"/>
          <a:stretch>
            <a:fillRect/>
          </a:stretch>
        </p:blipFill>
        <p:spPr>
          <a:xfrm>
            <a:off x="6153150" y="2285992"/>
            <a:ext cx="2705130" cy="3748889"/>
          </a:xfrm>
        </p:spPr>
      </p:pic>
      <p:sp>
        <p:nvSpPr>
          <p:cNvPr id="4" name="Text Placeholder 3"/>
          <p:cNvSpPr>
            <a:spLocks noGrp="1"/>
          </p:cNvSpPr>
          <p:nvPr>
            <p:ph type="body" sz="half" idx="2"/>
          </p:nvPr>
        </p:nvSpPr>
        <p:spPr>
          <a:xfrm>
            <a:off x="214282" y="285728"/>
            <a:ext cx="5500726" cy="6357982"/>
          </a:xfrm>
        </p:spPr>
        <p:txBody>
          <a:bodyPr>
            <a:normAutofit fontScale="92500"/>
          </a:bodyPr>
          <a:lstStyle/>
          <a:p>
            <a:pPr algn="just" rtl="0"/>
            <a:r>
              <a:rPr lang="en-US" sz="2400" b="1" dirty="0" smtClean="0"/>
              <a:t>It is worldwide in distribution, found in soil &amp; occasionally in animal feces. The spores are highly resistant to heat (100 C for 5 min.). </a:t>
            </a:r>
            <a:r>
              <a:rPr lang="en-US" sz="2400" b="1" i="1" dirty="0" smtClean="0"/>
              <a:t>Cl. </a:t>
            </a:r>
            <a:r>
              <a:rPr lang="en-US" sz="2400" b="1" i="1" dirty="0" err="1" smtClean="0"/>
              <a:t>Botulinum</a:t>
            </a:r>
            <a:r>
              <a:rPr lang="en-US" sz="2400" b="1" dirty="0" smtClean="0"/>
              <a:t> produces several antigenic types of toxins (A-G). Type A,B &amp; E(and occasionally F) caused human illness. Type A &amp; b are associated with a variety of food. Type E predominantly with fish products.</a:t>
            </a:r>
          </a:p>
          <a:p>
            <a:pPr algn="just" rtl="0"/>
            <a:r>
              <a:rPr lang="en-US" sz="2400" b="1" dirty="0" smtClean="0"/>
              <a:t>	Spores germinate in animal carcasses or vegetation &amp; produce enough toxin to cause outbreaks in ruminants, horses, </a:t>
            </a:r>
            <a:r>
              <a:rPr lang="en-US" sz="2400" b="1" dirty="0" err="1" smtClean="0"/>
              <a:t>fowel</a:t>
            </a:r>
            <a:r>
              <a:rPr lang="en-US" sz="2400" b="1" dirty="0" smtClean="0"/>
              <a:t>, carnivores. Phosphate-deficient animals may develop pica &amp; ingest </a:t>
            </a:r>
            <a:r>
              <a:rPr lang="en-US" sz="2400" b="1" dirty="0" err="1" smtClean="0"/>
              <a:t>boulinum</a:t>
            </a:r>
            <a:r>
              <a:rPr lang="en-US" sz="2400" b="1" dirty="0" smtClean="0"/>
              <a:t> toxin with the bone of animals. Poultry litter can be a source of toxin. Equine botulism most commonly associated with contaminated food.</a:t>
            </a:r>
          </a:p>
          <a:p>
            <a:pPr algn="l" rtl="0"/>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00760" y="273050"/>
            <a:ext cx="2928958" cy="1162050"/>
          </a:xfrm>
        </p:spPr>
        <p:txBody>
          <a:bodyPr anchor="ctr">
            <a:normAutofit/>
          </a:bodyPr>
          <a:lstStyle/>
          <a:p>
            <a:pPr algn="ctr" rtl="0"/>
            <a:r>
              <a:rPr lang="en-US" sz="2800" dirty="0" smtClean="0"/>
              <a:t>Pathogenesis</a:t>
            </a:r>
            <a:br>
              <a:rPr lang="en-US" sz="2800" dirty="0" smtClean="0"/>
            </a:br>
            <a:endParaRPr lang="ar-IQ" sz="2800" dirty="0"/>
          </a:p>
        </p:txBody>
      </p:sp>
      <p:pic>
        <p:nvPicPr>
          <p:cNvPr id="5" name="Content Placeholder 4" descr="Clostridium%20botulinum.jpg"/>
          <p:cNvPicPr>
            <a:picLocks noGrp="1" noChangeAspect="1"/>
          </p:cNvPicPr>
          <p:nvPr>
            <p:ph idx="1"/>
          </p:nvPr>
        </p:nvPicPr>
        <p:blipFill>
          <a:blip r:embed="rId3" cstate="print"/>
          <a:stretch>
            <a:fillRect/>
          </a:stretch>
        </p:blipFill>
        <p:spPr>
          <a:xfrm>
            <a:off x="6000750" y="2428868"/>
            <a:ext cx="2928968" cy="3513145"/>
          </a:xfrm>
        </p:spPr>
      </p:pic>
      <p:sp>
        <p:nvSpPr>
          <p:cNvPr id="4" name="Text Placeholder 3"/>
          <p:cNvSpPr>
            <a:spLocks noGrp="1"/>
          </p:cNvSpPr>
          <p:nvPr>
            <p:ph type="body" sz="half" idx="2"/>
          </p:nvPr>
        </p:nvSpPr>
        <p:spPr>
          <a:xfrm>
            <a:off x="214282" y="285728"/>
            <a:ext cx="5500726" cy="6357982"/>
          </a:xfrm>
        </p:spPr>
        <p:txBody>
          <a:bodyPr>
            <a:normAutofit lnSpcReduction="10000"/>
          </a:bodyPr>
          <a:lstStyle/>
          <a:p>
            <a:pPr algn="just" rtl="0">
              <a:lnSpc>
                <a:spcPct val="150000"/>
              </a:lnSpc>
            </a:pPr>
            <a:r>
              <a:rPr lang="en-US" sz="2000" b="1" dirty="0" smtClean="0"/>
              <a:t>Botulism is an intoxication rather than infection resulted from ingestion of food (Mostly smoked or canned food that are eaten without cooking) contaminated with spores which germinate under anaerobic conditions. Vegetative form grows  &amp; produces toxin. The toxin is absorbed from the gut and binds to receptors of </a:t>
            </a:r>
            <a:r>
              <a:rPr lang="en-US" sz="2000" b="1" dirty="0" err="1" smtClean="0"/>
              <a:t>presynaptic</a:t>
            </a:r>
            <a:r>
              <a:rPr lang="en-US" sz="2000" b="1" dirty="0" smtClean="0"/>
              <a:t> membrane of motor neurons of PNS &amp; cranial nerves. It inhibits the release of acetylcholine at </a:t>
            </a:r>
            <a:r>
              <a:rPr lang="en-US" sz="2000" b="1" dirty="0" err="1" smtClean="0"/>
              <a:t>neromascular</a:t>
            </a:r>
            <a:r>
              <a:rPr lang="en-US" sz="2000" b="1" dirty="0" smtClean="0"/>
              <a:t> junction resulting in lack of muscle contraction &amp; flaccid paralysis. </a:t>
            </a:r>
            <a:r>
              <a:rPr lang="en-US" sz="2000" b="1" i="1" dirty="0" smtClean="0"/>
              <a:t>Cl. </a:t>
            </a:r>
            <a:r>
              <a:rPr lang="en-US" sz="2000" b="1" i="1" dirty="0" err="1" smtClean="0"/>
              <a:t>Botulinum</a:t>
            </a:r>
            <a:r>
              <a:rPr lang="en-US" sz="2000" b="1" i="1" dirty="0" smtClean="0"/>
              <a:t> </a:t>
            </a:r>
            <a:r>
              <a:rPr lang="en-US" sz="2000" b="1" dirty="0" smtClean="0"/>
              <a:t>toxins are among the most highly toxic substance known for human. The toxin can be destroyed at 100 C for 20 min. </a:t>
            </a:r>
          </a:p>
          <a:p>
            <a:pPr algn="l" rtl="0"/>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00760" y="273050"/>
            <a:ext cx="2786082" cy="1162050"/>
          </a:xfrm>
        </p:spPr>
        <p:txBody>
          <a:bodyPr anchor="ctr">
            <a:normAutofit/>
          </a:bodyPr>
          <a:lstStyle/>
          <a:p>
            <a:pPr algn="ctr" rtl="0"/>
            <a:r>
              <a:rPr lang="en-US" sz="2800" dirty="0" smtClean="0"/>
              <a:t>Clinical findings</a:t>
            </a:r>
            <a:br>
              <a:rPr lang="en-US" sz="2800" dirty="0" smtClean="0"/>
            </a:br>
            <a:endParaRPr lang="ar-IQ" sz="2800" dirty="0"/>
          </a:p>
        </p:txBody>
      </p:sp>
      <p:pic>
        <p:nvPicPr>
          <p:cNvPr id="5" name="Content Placeholder 4" descr="sci_bot_cow.jpg"/>
          <p:cNvPicPr>
            <a:picLocks noGrp="1" noChangeAspect="1"/>
          </p:cNvPicPr>
          <p:nvPr>
            <p:ph idx="1"/>
          </p:nvPr>
        </p:nvPicPr>
        <p:blipFill>
          <a:blip r:embed="rId3" cstate="print"/>
          <a:stretch>
            <a:fillRect/>
          </a:stretch>
        </p:blipFill>
        <p:spPr>
          <a:xfrm>
            <a:off x="6396037" y="2643183"/>
            <a:ext cx="2533681" cy="2817818"/>
          </a:xfrm>
        </p:spPr>
      </p:pic>
      <p:sp>
        <p:nvSpPr>
          <p:cNvPr id="4" name="Text Placeholder 3"/>
          <p:cNvSpPr>
            <a:spLocks noGrp="1"/>
          </p:cNvSpPr>
          <p:nvPr>
            <p:ph type="body" sz="half" idx="2"/>
          </p:nvPr>
        </p:nvSpPr>
        <p:spPr>
          <a:xfrm>
            <a:off x="214282" y="285728"/>
            <a:ext cx="5572164" cy="6286544"/>
          </a:xfrm>
        </p:spPr>
        <p:txBody>
          <a:bodyPr>
            <a:normAutofit fontScale="92500" lnSpcReduction="20000"/>
          </a:bodyPr>
          <a:lstStyle/>
          <a:p>
            <a:pPr algn="just" rtl="0">
              <a:lnSpc>
                <a:spcPct val="150000"/>
              </a:lnSpc>
            </a:pPr>
            <a:r>
              <a:rPr lang="en-US" sz="1800" b="1" dirty="0" smtClean="0"/>
              <a:t>Symptoms begin 18-24 hrs. after ingestion of toxic food with visual disturbances, inability to swallow &amp; speech difficulty. Death occurs due to respiratory paralysis or cardiac arrest. The mortality rate is high. Recovered patients do not develop serum antitoxin.</a:t>
            </a:r>
          </a:p>
          <a:p>
            <a:pPr algn="just" rtl="0">
              <a:lnSpc>
                <a:spcPct val="150000"/>
              </a:lnSpc>
            </a:pPr>
            <a:r>
              <a:rPr lang="en-US" sz="1800" b="1" dirty="0" smtClean="0"/>
              <a:t>	Infant botulism is more common than classical paralysis botulism associated with ingestion of toxin-contaminated food. Infants in the first months of life develop poor feeding, weakness &amp; signs of paralysis (floppy baby). Infant botulism may be one of the causes of sudden infant death syndrome.</a:t>
            </a:r>
          </a:p>
          <a:p>
            <a:pPr algn="just" rtl="0">
              <a:lnSpc>
                <a:spcPct val="150000"/>
              </a:lnSpc>
            </a:pPr>
            <a:r>
              <a:rPr lang="en-US" sz="1800" b="1" dirty="0" smtClean="0"/>
              <a:t>	In animals, botulism is characterized by anorexia, in coordination, &amp; flaccid paralysis. Paralysis of the tongue &amp; pharynx lead to difficulty in swallowing and death result from respiratory paralysis. Horses have tremors &amp; paralysis of facial muscles is common in cattle. Chicken often have diarrhea.</a:t>
            </a:r>
          </a:p>
          <a:p>
            <a:pPr algn="l" rtl="0"/>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00760" y="273050"/>
            <a:ext cx="2857520" cy="1162050"/>
          </a:xfrm>
        </p:spPr>
        <p:txBody>
          <a:bodyPr anchor="ctr">
            <a:noAutofit/>
          </a:bodyPr>
          <a:lstStyle/>
          <a:p>
            <a:pPr algn="l" rtl="0"/>
            <a:r>
              <a:rPr lang="en-US" sz="2400" dirty="0" smtClean="0"/>
              <a:t>Laboratory diagnosis</a:t>
            </a:r>
            <a:br>
              <a:rPr lang="en-US" sz="2400" dirty="0" smtClean="0"/>
            </a:br>
            <a:endParaRPr lang="ar-IQ" sz="2400" dirty="0"/>
          </a:p>
        </p:txBody>
      </p:sp>
      <p:pic>
        <p:nvPicPr>
          <p:cNvPr id="5" name="Content Placeholder 4" descr="botulism.jpg"/>
          <p:cNvPicPr>
            <a:picLocks noGrp="1" noChangeAspect="1"/>
          </p:cNvPicPr>
          <p:nvPr>
            <p:ph idx="1"/>
          </p:nvPr>
        </p:nvPicPr>
        <p:blipFill>
          <a:blip r:embed="rId3" cstate="print"/>
          <a:stretch>
            <a:fillRect/>
          </a:stretch>
        </p:blipFill>
        <p:spPr>
          <a:xfrm>
            <a:off x="5786446" y="2857496"/>
            <a:ext cx="2900354" cy="3429024"/>
          </a:xfrm>
        </p:spPr>
      </p:pic>
      <p:sp>
        <p:nvSpPr>
          <p:cNvPr id="4" name="Text Placeholder 3"/>
          <p:cNvSpPr>
            <a:spLocks noGrp="1"/>
          </p:cNvSpPr>
          <p:nvPr>
            <p:ph type="body" sz="half" idx="2"/>
          </p:nvPr>
        </p:nvSpPr>
        <p:spPr>
          <a:xfrm>
            <a:off x="214282" y="357166"/>
            <a:ext cx="5500726" cy="6215106"/>
          </a:xfrm>
        </p:spPr>
        <p:txBody>
          <a:bodyPr/>
          <a:lstStyle/>
          <a:p>
            <a:pPr lvl="0" algn="l" rtl="0">
              <a:lnSpc>
                <a:spcPct val="150000"/>
              </a:lnSpc>
            </a:pPr>
            <a:r>
              <a:rPr lang="en-US" sz="2000" b="1" dirty="0" smtClean="0"/>
              <a:t>Toxin can be demonstrated in serum of patients &amp; in the leftover food.</a:t>
            </a:r>
          </a:p>
          <a:p>
            <a:pPr lvl="0" algn="l" rtl="0">
              <a:lnSpc>
                <a:spcPct val="150000"/>
              </a:lnSpc>
            </a:pPr>
            <a:r>
              <a:rPr lang="en-US" sz="2000" b="1" dirty="0" smtClean="0"/>
              <a:t>Culture of leftover food.</a:t>
            </a:r>
          </a:p>
          <a:p>
            <a:pPr lvl="0" algn="l" rtl="0">
              <a:lnSpc>
                <a:spcPct val="150000"/>
              </a:lnSpc>
            </a:pPr>
            <a:r>
              <a:rPr lang="en-US" sz="2000" b="1" dirty="0" smtClean="0"/>
              <a:t>Test for toxin production &amp; antigenic type can be identified with specific antitoxin.</a:t>
            </a:r>
          </a:p>
          <a:p>
            <a:pPr lvl="0" algn="l" rtl="0">
              <a:lnSpc>
                <a:spcPct val="150000"/>
              </a:lnSpc>
            </a:pPr>
            <a:r>
              <a:rPr lang="en-US" sz="2000" b="1" dirty="0" smtClean="0"/>
              <a:t>In infants </a:t>
            </a:r>
            <a:r>
              <a:rPr lang="en-US" sz="2000" b="1" i="1" dirty="0" smtClean="0"/>
              <a:t>Cl. </a:t>
            </a:r>
            <a:r>
              <a:rPr lang="en-US" sz="2000" b="1" i="1" dirty="0" err="1" smtClean="0"/>
              <a:t>Botulinum</a:t>
            </a:r>
            <a:r>
              <a:rPr lang="en-US" sz="2000" b="1" i="1" dirty="0" smtClean="0"/>
              <a:t> </a:t>
            </a:r>
            <a:r>
              <a:rPr lang="en-US" sz="2000" b="1" dirty="0" smtClean="0"/>
              <a:t>&amp; its toxin may be found in feces but not in serum.</a:t>
            </a:r>
          </a:p>
          <a:p>
            <a:pPr algn="l" rtl="0"/>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72198" y="273050"/>
            <a:ext cx="2786082" cy="1162050"/>
          </a:xfrm>
        </p:spPr>
        <p:txBody>
          <a:bodyPr anchor="t">
            <a:noAutofit/>
          </a:bodyPr>
          <a:lstStyle/>
          <a:p>
            <a:pPr algn="ctr" rtl="0"/>
            <a:r>
              <a:rPr lang="en-US" sz="3600" i="1" dirty="0"/>
              <a:t>B. cereus</a:t>
            </a:r>
            <a:r>
              <a:rPr lang="en-US" sz="3600" dirty="0"/>
              <a:t/>
            </a:r>
            <a:br>
              <a:rPr lang="en-US" sz="3600" dirty="0"/>
            </a:br>
            <a:endParaRPr lang="ar-IQ" sz="3600" dirty="0"/>
          </a:p>
        </p:txBody>
      </p:sp>
      <p:pic>
        <p:nvPicPr>
          <p:cNvPr id="5" name="Content Placeholder 4" descr="bacilluscereusbeta3.jpg"/>
          <p:cNvPicPr>
            <a:picLocks noGrp="1" noChangeAspect="1"/>
          </p:cNvPicPr>
          <p:nvPr>
            <p:ph idx="1"/>
          </p:nvPr>
        </p:nvPicPr>
        <p:blipFill>
          <a:blip r:embed="rId3" cstate="print"/>
          <a:stretch>
            <a:fillRect/>
          </a:stretch>
        </p:blipFill>
        <p:spPr>
          <a:xfrm>
            <a:off x="6000750" y="3255963"/>
            <a:ext cx="2686050" cy="2686050"/>
          </a:xfrm>
        </p:spPr>
      </p:pic>
      <p:sp>
        <p:nvSpPr>
          <p:cNvPr id="4" name="Text Placeholder 3"/>
          <p:cNvSpPr>
            <a:spLocks noGrp="1"/>
          </p:cNvSpPr>
          <p:nvPr>
            <p:ph type="body" sz="half" idx="2"/>
          </p:nvPr>
        </p:nvSpPr>
        <p:spPr>
          <a:xfrm>
            <a:off x="214282" y="214290"/>
            <a:ext cx="5572164" cy="6429420"/>
          </a:xfrm>
        </p:spPr>
        <p:txBody>
          <a:bodyPr>
            <a:normAutofit/>
          </a:bodyPr>
          <a:lstStyle/>
          <a:p>
            <a:pPr algn="just" rtl="0"/>
            <a:r>
              <a:rPr lang="en-US" sz="2000" b="1" i="1" dirty="0"/>
              <a:t>B. cereus </a:t>
            </a:r>
            <a:r>
              <a:rPr lang="en-US" sz="2000" b="1" dirty="0"/>
              <a:t>is a soil organism that commonly contaminate rice. Food poisoning caused by </a:t>
            </a:r>
            <a:r>
              <a:rPr lang="en-US" sz="2000" b="1" i="1" dirty="0"/>
              <a:t>B. cereus</a:t>
            </a:r>
            <a:r>
              <a:rPr lang="en-US" sz="2000" b="1" dirty="0"/>
              <a:t> has two distinct types; the emetic type associated with fried rice &amp; the diarrheal type associated with meat &amp; sauces. The toxin produced by </a:t>
            </a:r>
            <a:r>
              <a:rPr lang="en-US" sz="2000" b="1" i="1" dirty="0"/>
              <a:t>B. cereus</a:t>
            </a:r>
            <a:r>
              <a:rPr lang="en-US" sz="2000" b="1" dirty="0"/>
              <a:t> caused an intoxication rather than food-borne infection. The emetic type which is manifested by nausea, vomiting, abdominal </a:t>
            </a:r>
            <a:r>
              <a:rPr lang="en-US" sz="2000" b="1" dirty="0" err="1"/>
              <a:t>crumps</a:t>
            </a:r>
            <a:r>
              <a:rPr lang="en-US" sz="2000" b="1" dirty="0"/>
              <a:t>, it is self-limited, recovery occur within 24 hrs. The diarrheal type (1-24 hrs incubation period) manifested by profuse diarrhea with abdominal </a:t>
            </a:r>
            <a:r>
              <a:rPr lang="en-US" sz="2000" b="1" dirty="0" err="1"/>
              <a:t>crumps</a:t>
            </a:r>
            <a:r>
              <a:rPr lang="en-US" sz="2000" b="1" dirty="0"/>
              <a:t> &amp; pain.</a:t>
            </a:r>
          </a:p>
          <a:p>
            <a:pPr algn="l" rtl="0"/>
            <a:r>
              <a:rPr lang="en-US" sz="2000" b="1" i="1" dirty="0" smtClean="0"/>
              <a:t>B</a:t>
            </a:r>
            <a:r>
              <a:rPr lang="en-US" sz="2000" b="1" i="1" dirty="0"/>
              <a:t>. cereus </a:t>
            </a:r>
            <a:r>
              <a:rPr lang="en-US" sz="2000" b="1" dirty="0"/>
              <a:t>is an important cause of eye infection when the bacterium introduced to the eye with foreign bodies with trauma. </a:t>
            </a:r>
            <a:r>
              <a:rPr lang="en-US" sz="2000" b="1" i="1" dirty="0"/>
              <a:t>B. cereus</a:t>
            </a:r>
            <a:r>
              <a:rPr lang="en-US" sz="2000" b="1" dirty="0"/>
              <a:t> has also been associated with localized &amp; systemic diseases e.g. </a:t>
            </a:r>
            <a:r>
              <a:rPr lang="en-US" sz="2000" b="1" dirty="0" err="1"/>
              <a:t>endocarditis</a:t>
            </a:r>
            <a:r>
              <a:rPr lang="en-US" sz="2000" b="1" dirty="0"/>
              <a:t>, meningitis</a:t>
            </a:r>
            <a:r>
              <a:rPr lang="en-US" sz="2000" b="1" dirty="0" smtClean="0"/>
              <a:t>, </a:t>
            </a:r>
            <a:r>
              <a:rPr lang="en-US" sz="2000" b="1" dirty="0" err="1" smtClean="0"/>
              <a:t>osteomyelitis</a:t>
            </a:r>
            <a:r>
              <a:rPr lang="en-US" sz="2000" b="1" dirty="0" smtClean="0"/>
              <a:t>  &amp; </a:t>
            </a:r>
            <a:r>
              <a:rPr lang="en-US" sz="2000" b="1" dirty="0"/>
              <a:t>pneumonia</a:t>
            </a:r>
            <a:r>
              <a:rPr lang="en-US" sz="2000" b="1" dirty="0" smtClean="0"/>
              <a:t>.</a:t>
            </a:r>
          </a:p>
          <a:p>
            <a:pPr algn="l" rtl="0"/>
            <a:r>
              <a:rPr lang="en-US" sz="2000" b="1" dirty="0" smtClean="0">
                <a:solidFill>
                  <a:srgbClr val="0070C0"/>
                </a:solidFill>
              </a:rPr>
              <a:t>In animals, it may cause gangrenous mastitis in cattle &amp; rarely abortion in cattle, sheep &amp; horses.</a:t>
            </a:r>
            <a:endParaRPr lang="en-US" sz="2000" b="1" dirty="0">
              <a:solidFill>
                <a:srgbClr val="0070C0"/>
              </a:solidFill>
            </a:endParaRPr>
          </a:p>
          <a:p>
            <a:pPr algn="just"/>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00760" y="273050"/>
            <a:ext cx="2857520" cy="1162050"/>
          </a:xfrm>
        </p:spPr>
        <p:txBody>
          <a:bodyPr anchor="ctr">
            <a:normAutofit/>
          </a:bodyPr>
          <a:lstStyle/>
          <a:p>
            <a:pPr algn="ctr"/>
            <a:r>
              <a:rPr lang="en-US" sz="3200" i="1" dirty="0"/>
              <a:t>B. </a:t>
            </a:r>
            <a:r>
              <a:rPr lang="en-US" sz="3200" i="1" dirty="0" err="1"/>
              <a:t>anthracis</a:t>
            </a:r>
            <a:r>
              <a:rPr lang="en-US" sz="3200" i="1" dirty="0"/>
              <a:t>:</a:t>
            </a:r>
            <a:r>
              <a:rPr lang="en-US" sz="3200" dirty="0"/>
              <a:t/>
            </a:r>
            <a:br>
              <a:rPr lang="en-US" sz="3200" dirty="0"/>
            </a:br>
            <a:endParaRPr lang="ar-IQ" sz="3200" dirty="0"/>
          </a:p>
        </p:txBody>
      </p:sp>
      <p:sp>
        <p:nvSpPr>
          <p:cNvPr id="4" name="Text Placeholder 3"/>
          <p:cNvSpPr>
            <a:spLocks noGrp="1"/>
          </p:cNvSpPr>
          <p:nvPr>
            <p:ph type="body" sz="half" idx="2"/>
          </p:nvPr>
        </p:nvSpPr>
        <p:spPr>
          <a:xfrm>
            <a:off x="285720" y="214290"/>
            <a:ext cx="5572164" cy="6357982"/>
          </a:xfrm>
        </p:spPr>
        <p:txBody>
          <a:bodyPr/>
          <a:lstStyle/>
          <a:p>
            <a:pPr algn="just" rtl="0"/>
            <a:r>
              <a:rPr lang="en-US" sz="2000" b="1" i="1" dirty="0" smtClean="0"/>
              <a:t>B. </a:t>
            </a:r>
            <a:r>
              <a:rPr lang="en-US" sz="2000" b="1" i="1" dirty="0" err="1" smtClean="0"/>
              <a:t>anthracis</a:t>
            </a:r>
            <a:r>
              <a:rPr lang="en-US" sz="2000" b="1" i="1" dirty="0" smtClean="0"/>
              <a:t> </a:t>
            </a:r>
            <a:r>
              <a:rPr lang="en-US" sz="2000" b="1" dirty="0" smtClean="0"/>
              <a:t>is G positive  spore-forming bacilli, On blood agar it appears as white to gray colonies &amp; non-hemolytic, non motile. Older colonies or those  non-capsulated stains have characteristic ground-glass appearance. On gram stain usually appears as chains with clear straight margin adjacent.</a:t>
            </a:r>
          </a:p>
          <a:p>
            <a:pPr algn="just" rtl="0"/>
            <a:r>
              <a:rPr lang="en-US" sz="2000" b="1" dirty="0" smtClean="0"/>
              <a:t>It </a:t>
            </a:r>
            <a:r>
              <a:rPr lang="en-US" sz="2000" b="1" dirty="0"/>
              <a:t>causes the anthrax, which is a primarily a disease of </a:t>
            </a:r>
            <a:r>
              <a:rPr lang="en-US" sz="2000" b="1" dirty="0" smtClean="0"/>
              <a:t>animals, which occurs as septicemia in domestic &amp; wild ruminants &amp; horses. Dogs, cats &amp; other carnivores may infected (</a:t>
            </a:r>
            <a:r>
              <a:rPr lang="en-US" sz="2000" b="1" dirty="0" err="1" smtClean="0"/>
              <a:t>pharyngitis</a:t>
            </a:r>
            <a:r>
              <a:rPr lang="en-US" sz="2000" b="1" dirty="0" smtClean="0"/>
              <a:t> rather than septicemia). </a:t>
            </a:r>
          </a:p>
          <a:p>
            <a:pPr algn="just" rtl="0"/>
            <a:r>
              <a:rPr lang="en-US" sz="2000" b="1" dirty="0" smtClean="0"/>
              <a:t>	Human </a:t>
            </a:r>
            <a:r>
              <a:rPr lang="en-US" sz="2000" b="1" dirty="0"/>
              <a:t>becomes infected incidentally by contact with infected animals or their products. Soil is contaminated with spores from the carcasses of dead animals &amp; can remain viable for decades. Spores can germinate in soil at PH 6.5 at proper temperature.</a:t>
            </a:r>
          </a:p>
          <a:p>
            <a:pPr algn="l" rtl="0">
              <a:lnSpc>
                <a:spcPct val="150000"/>
              </a:lnSpc>
            </a:pPr>
            <a:endParaRPr lang="ar-IQ" dirty="0"/>
          </a:p>
        </p:txBody>
      </p:sp>
      <p:pic>
        <p:nvPicPr>
          <p:cNvPr id="7" name="Content Placeholder 6" descr="image001.jpg"/>
          <p:cNvPicPr>
            <a:picLocks noGrp="1" noChangeAspect="1"/>
          </p:cNvPicPr>
          <p:nvPr>
            <p:ph idx="1"/>
          </p:nvPr>
        </p:nvPicPr>
        <p:blipFill>
          <a:blip r:embed="rId3" cstate="print"/>
          <a:stretch>
            <a:fillRect/>
          </a:stretch>
        </p:blipFill>
        <p:spPr>
          <a:xfrm>
            <a:off x="6143636" y="2714620"/>
            <a:ext cx="2786082" cy="3143272"/>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rtl="0"/>
            <a:r>
              <a:rPr lang="en-US" b="1" dirty="0" smtClean="0"/>
              <a:t>Colonies of </a:t>
            </a:r>
            <a:r>
              <a:rPr lang="en-US" b="1" i="1" dirty="0" smtClean="0"/>
              <a:t>B. </a:t>
            </a:r>
            <a:r>
              <a:rPr lang="en-US" b="1" i="1" dirty="0" err="1" smtClean="0"/>
              <a:t>anthracis</a:t>
            </a:r>
            <a:endParaRPr lang="ar-IQ" b="1" i="1" dirty="0"/>
          </a:p>
        </p:txBody>
      </p:sp>
      <p:pic>
        <p:nvPicPr>
          <p:cNvPr id="9" name="Content Placeholder 8" descr="anthracis-sm.jpg"/>
          <p:cNvPicPr>
            <a:picLocks noGrp="1" noChangeAspect="1"/>
          </p:cNvPicPr>
          <p:nvPr>
            <p:ph sz="half" idx="1"/>
          </p:nvPr>
        </p:nvPicPr>
        <p:blipFill>
          <a:blip r:embed="rId3" cstate="print"/>
          <a:stretch>
            <a:fillRect/>
          </a:stretch>
        </p:blipFill>
        <p:spPr>
          <a:xfrm>
            <a:off x="785786" y="2071678"/>
            <a:ext cx="3643337" cy="3714775"/>
          </a:xfrm>
        </p:spPr>
      </p:pic>
      <p:pic>
        <p:nvPicPr>
          <p:cNvPr id="8" name="Content Placeholder 7" descr="Medusa_Design.jpg"/>
          <p:cNvPicPr>
            <a:picLocks noGrp="1" noChangeAspect="1"/>
          </p:cNvPicPr>
          <p:nvPr>
            <p:ph sz="half" idx="2"/>
          </p:nvPr>
        </p:nvPicPr>
        <p:blipFill>
          <a:blip r:embed="rId4" cstate="print"/>
          <a:stretch>
            <a:fillRect/>
          </a:stretch>
        </p:blipFill>
        <p:spPr>
          <a:xfrm>
            <a:off x="5014912" y="2210594"/>
            <a:ext cx="3305175" cy="3647298"/>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929322" y="273050"/>
            <a:ext cx="3000396" cy="1162050"/>
          </a:xfrm>
        </p:spPr>
        <p:txBody>
          <a:bodyPr anchor="ctr">
            <a:normAutofit/>
          </a:bodyPr>
          <a:lstStyle/>
          <a:p>
            <a:pPr algn="ctr" rtl="0"/>
            <a:r>
              <a:rPr lang="en-US" sz="2800" dirty="0" smtClean="0"/>
              <a:t>Pathogenesis</a:t>
            </a:r>
            <a:br>
              <a:rPr lang="en-US" sz="2800" dirty="0" smtClean="0"/>
            </a:br>
            <a:r>
              <a:rPr lang="en-US" sz="2800" dirty="0" smtClean="0"/>
              <a:t>of </a:t>
            </a:r>
            <a:r>
              <a:rPr lang="en-US" sz="2800" i="1" dirty="0" smtClean="0"/>
              <a:t>B. </a:t>
            </a:r>
            <a:r>
              <a:rPr lang="en-US" sz="2800" i="1" dirty="0" err="1" smtClean="0"/>
              <a:t>anthracis</a:t>
            </a:r>
            <a:endParaRPr lang="ar-IQ" sz="2800" i="1" dirty="0"/>
          </a:p>
        </p:txBody>
      </p:sp>
      <p:pic>
        <p:nvPicPr>
          <p:cNvPr id="5" name="Content Placeholder 4" descr="20090330230958!Cutaneous_anthrax_lesion_on_the_neck__PHIL_1934_lores.jpg"/>
          <p:cNvPicPr>
            <a:picLocks noGrp="1" noChangeAspect="1"/>
          </p:cNvPicPr>
          <p:nvPr>
            <p:ph idx="1"/>
          </p:nvPr>
        </p:nvPicPr>
        <p:blipFill>
          <a:blip r:embed="rId3" cstate="print"/>
          <a:stretch>
            <a:fillRect/>
          </a:stretch>
        </p:blipFill>
        <p:spPr>
          <a:xfrm>
            <a:off x="6286512" y="2928934"/>
            <a:ext cx="2571768" cy="3000396"/>
          </a:xfrm>
        </p:spPr>
      </p:pic>
      <p:sp>
        <p:nvSpPr>
          <p:cNvPr id="4" name="Text Placeholder 3"/>
          <p:cNvSpPr>
            <a:spLocks noGrp="1"/>
          </p:cNvSpPr>
          <p:nvPr>
            <p:ph type="body" sz="half" idx="2"/>
          </p:nvPr>
        </p:nvSpPr>
        <p:spPr>
          <a:xfrm>
            <a:off x="285720" y="214290"/>
            <a:ext cx="5500726" cy="6286544"/>
          </a:xfrm>
        </p:spPr>
        <p:txBody>
          <a:bodyPr>
            <a:normAutofit fontScale="92500" lnSpcReduction="20000"/>
          </a:bodyPr>
          <a:lstStyle/>
          <a:p>
            <a:pPr algn="just" rtl="0">
              <a:lnSpc>
                <a:spcPct val="150000"/>
              </a:lnSpc>
            </a:pPr>
            <a:r>
              <a:rPr lang="en-US" sz="1800" b="1" dirty="0" smtClean="0"/>
              <a:t>In animals the portal of entry is the mouth &amp; GIT. In human the infection usually acquired by entry of spores through skin wounds (Coetaneous anthrax) or rarely through mucous membrane (Gastrointestinal anthrax) or through inhalation of spores (Inhalation anthrax).</a:t>
            </a:r>
          </a:p>
          <a:p>
            <a:pPr algn="just" rtl="0">
              <a:lnSpc>
                <a:spcPct val="150000"/>
              </a:lnSpc>
            </a:pPr>
            <a:r>
              <a:rPr lang="en-US" sz="1800" b="1" dirty="0" smtClean="0"/>
              <a:t>	The spores germinate in the tissues at the site of entry. Growth of vegetative organism &amp; start secreting the toxin  result in formation of gelatinous edema &amp; congestion. Bacilli via through </a:t>
            </a:r>
            <a:r>
              <a:rPr lang="en-US" sz="1800" b="1" dirty="0" err="1" smtClean="0"/>
              <a:t>lymphatics</a:t>
            </a:r>
            <a:r>
              <a:rPr lang="en-US" sz="1800" b="1" dirty="0" smtClean="0"/>
              <a:t> to the blood stream. Capsulated </a:t>
            </a:r>
            <a:r>
              <a:rPr lang="en-US" sz="1800" b="1" i="1" dirty="0" smtClean="0"/>
              <a:t>B. </a:t>
            </a:r>
            <a:r>
              <a:rPr lang="en-US" sz="1800" b="1" i="1" dirty="0" err="1" smtClean="0"/>
              <a:t>anthracis</a:t>
            </a:r>
            <a:r>
              <a:rPr lang="en-US" sz="1800" b="1" dirty="0" smtClean="0"/>
              <a:t> is only pathogenic &amp; can cause anthrax. The poly D- </a:t>
            </a:r>
            <a:r>
              <a:rPr lang="en-US" sz="1800" b="1" dirty="0" err="1" smtClean="0"/>
              <a:t>glutamic</a:t>
            </a:r>
            <a:r>
              <a:rPr lang="en-US" sz="1800" b="1" dirty="0" smtClean="0"/>
              <a:t> acid capsule is the key aspect of virulence &amp; </a:t>
            </a:r>
            <a:r>
              <a:rPr lang="en-US" sz="1800" b="1" dirty="0" err="1" smtClean="0"/>
              <a:t>antiphagocyric</a:t>
            </a:r>
            <a:r>
              <a:rPr lang="en-US" sz="1800" b="1" dirty="0" smtClean="0"/>
              <a:t>.</a:t>
            </a:r>
          </a:p>
          <a:p>
            <a:pPr algn="just" rtl="0">
              <a:lnSpc>
                <a:spcPct val="150000"/>
              </a:lnSpc>
            </a:pPr>
            <a:r>
              <a:rPr lang="en-US" sz="1800" b="1" dirty="0" smtClean="0"/>
              <a:t>	Anthrax toxin is composed of three proteins; protective protein (PA), edema factor (EF)&amp; lethal factor (LF).PA bind to specific cell receptors forming a membrane channel that mediate entry of EF &amp; LF into the cell. LF &amp; PA form lethal toxin, which is a major virulence</a:t>
            </a:r>
            <a:r>
              <a:rPr lang="en-US" dirty="0" smtClean="0"/>
              <a:t> </a:t>
            </a: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72198" y="273050"/>
            <a:ext cx="2857520" cy="1162050"/>
          </a:xfrm>
        </p:spPr>
        <p:txBody>
          <a:bodyPr anchor="ctr">
            <a:normAutofit/>
          </a:bodyPr>
          <a:lstStyle/>
          <a:p>
            <a:pPr algn="ctr" rtl="0"/>
            <a:r>
              <a:rPr lang="en-US" sz="2800" dirty="0" smtClean="0"/>
              <a:t>Pathogenesis</a:t>
            </a:r>
            <a:br>
              <a:rPr lang="en-US" sz="2800" dirty="0" smtClean="0"/>
            </a:br>
            <a:r>
              <a:rPr lang="en-US" sz="2800" dirty="0" smtClean="0"/>
              <a:t>of </a:t>
            </a:r>
            <a:r>
              <a:rPr lang="en-US" sz="2800" i="1" dirty="0" smtClean="0"/>
              <a:t>B. </a:t>
            </a:r>
            <a:r>
              <a:rPr lang="en-US" sz="2800" i="1" dirty="0" err="1" smtClean="0"/>
              <a:t>anthracis</a:t>
            </a:r>
            <a:endParaRPr lang="ar-IQ" sz="2800" dirty="0"/>
          </a:p>
        </p:txBody>
      </p:sp>
      <p:sp>
        <p:nvSpPr>
          <p:cNvPr id="4" name="Text Placeholder 3"/>
          <p:cNvSpPr>
            <a:spLocks noGrp="1"/>
          </p:cNvSpPr>
          <p:nvPr>
            <p:ph type="body" sz="half" idx="2"/>
          </p:nvPr>
        </p:nvSpPr>
        <p:spPr>
          <a:xfrm>
            <a:off x="214282" y="214290"/>
            <a:ext cx="5643602" cy="6357982"/>
          </a:xfrm>
        </p:spPr>
        <p:txBody>
          <a:bodyPr>
            <a:normAutofit/>
          </a:bodyPr>
          <a:lstStyle/>
          <a:p>
            <a:pPr algn="just" rtl="0">
              <a:lnSpc>
                <a:spcPct val="150000"/>
              </a:lnSpc>
            </a:pPr>
            <a:r>
              <a:rPr lang="en-US" sz="1800" b="1" dirty="0" smtClean="0"/>
              <a:t>In inhalation anthrax (Wool sorter disease) the spores from dust of wool or hair are inhaled &amp; </a:t>
            </a:r>
            <a:r>
              <a:rPr lang="en-US" sz="1800" b="1" dirty="0" err="1" smtClean="0"/>
              <a:t>phagocytosed</a:t>
            </a:r>
            <a:r>
              <a:rPr lang="en-US" sz="1800" b="1" dirty="0" smtClean="0"/>
              <a:t> in the lung &amp; transported to </a:t>
            </a:r>
            <a:r>
              <a:rPr lang="en-US" sz="1800" b="1" dirty="0" err="1" smtClean="0"/>
              <a:t>mediastinal</a:t>
            </a:r>
            <a:r>
              <a:rPr lang="en-US" sz="1800" b="1" dirty="0" smtClean="0"/>
              <a:t> LNs where germination occur followed by toxin production &amp; development of hemorrhagic </a:t>
            </a:r>
            <a:r>
              <a:rPr lang="en-US" sz="1800" b="1" dirty="0" err="1" smtClean="0"/>
              <a:t>mediastinitis</a:t>
            </a:r>
            <a:r>
              <a:rPr lang="en-US" sz="1800" b="1" dirty="0" smtClean="0"/>
              <a:t> &amp; sepsis that are usually fatal.</a:t>
            </a:r>
          </a:p>
          <a:p>
            <a:pPr algn="just" rtl="0"/>
            <a:endParaRPr lang="ar-IQ" sz="1800" b="1" dirty="0"/>
          </a:p>
        </p:txBody>
      </p:sp>
      <p:pic>
        <p:nvPicPr>
          <p:cNvPr id="7" name="Content Placeholder 6" descr="inhalation-anthrax.jpg"/>
          <p:cNvPicPr>
            <a:picLocks noGrp="1" noChangeAspect="1"/>
          </p:cNvPicPr>
          <p:nvPr>
            <p:ph idx="1"/>
          </p:nvPr>
        </p:nvPicPr>
        <p:blipFill>
          <a:blip r:embed="rId3" cstate="print"/>
          <a:stretch>
            <a:fillRect/>
          </a:stretch>
        </p:blipFill>
        <p:spPr>
          <a:xfrm>
            <a:off x="6072188" y="2786058"/>
            <a:ext cx="2786092" cy="3429024"/>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00760" y="273050"/>
            <a:ext cx="2928958" cy="1162050"/>
          </a:xfrm>
        </p:spPr>
        <p:txBody>
          <a:bodyPr anchor="ctr"/>
          <a:lstStyle/>
          <a:p>
            <a:pPr algn="ctr" rtl="0"/>
            <a:r>
              <a:rPr lang="en-US" dirty="0" smtClean="0"/>
              <a:t> </a:t>
            </a:r>
            <a:r>
              <a:rPr lang="en-US" sz="2400" dirty="0" smtClean="0"/>
              <a:t>Clinical findings</a:t>
            </a:r>
            <a:endParaRPr lang="ar-IQ" sz="2400" dirty="0"/>
          </a:p>
        </p:txBody>
      </p:sp>
      <p:pic>
        <p:nvPicPr>
          <p:cNvPr id="5" name="Content Placeholder 4" descr="anthrax_pustule03.jpg"/>
          <p:cNvPicPr>
            <a:picLocks noGrp="1" noChangeAspect="1"/>
          </p:cNvPicPr>
          <p:nvPr>
            <p:ph idx="1"/>
          </p:nvPr>
        </p:nvPicPr>
        <p:blipFill>
          <a:blip r:embed="rId3" cstate="print"/>
          <a:stretch>
            <a:fillRect/>
          </a:stretch>
        </p:blipFill>
        <p:spPr>
          <a:xfrm>
            <a:off x="6429388" y="3071810"/>
            <a:ext cx="2500330" cy="3000396"/>
          </a:xfrm>
        </p:spPr>
      </p:pic>
      <p:sp>
        <p:nvSpPr>
          <p:cNvPr id="4" name="Text Placeholder 3"/>
          <p:cNvSpPr>
            <a:spLocks noGrp="1"/>
          </p:cNvSpPr>
          <p:nvPr>
            <p:ph type="body" sz="half" idx="2"/>
          </p:nvPr>
        </p:nvSpPr>
        <p:spPr>
          <a:xfrm>
            <a:off x="214282" y="214290"/>
            <a:ext cx="5572164" cy="6286544"/>
          </a:xfrm>
        </p:spPr>
        <p:txBody>
          <a:bodyPr>
            <a:normAutofit fontScale="92500" lnSpcReduction="10000"/>
          </a:bodyPr>
          <a:lstStyle/>
          <a:p>
            <a:pPr algn="just" rtl="0">
              <a:lnSpc>
                <a:spcPct val="150000"/>
              </a:lnSpc>
            </a:pPr>
            <a:r>
              <a:rPr lang="en-US" sz="1800" b="1" dirty="0" smtClean="0"/>
              <a:t>In human, 95% </a:t>
            </a:r>
            <a:r>
              <a:rPr lang="en-US" sz="1800" b="1" smtClean="0"/>
              <a:t>of cases </a:t>
            </a:r>
            <a:r>
              <a:rPr lang="en-US" sz="1800" b="1" dirty="0" smtClean="0"/>
              <a:t>are coetaneous anthrax &amp; 5% are inhalation anthrax. Coetaneous anthrax generally occur on arms or hands &amp; less frequently on face &amp; neck. A </a:t>
            </a:r>
            <a:r>
              <a:rPr lang="en-US" sz="1800" b="1" dirty="0" err="1" smtClean="0"/>
              <a:t>pruritic</a:t>
            </a:r>
            <a:r>
              <a:rPr lang="en-US" sz="1800" b="1" dirty="0" smtClean="0"/>
              <a:t> papule at the site of entry (wound or </a:t>
            </a:r>
            <a:r>
              <a:rPr lang="en-US" sz="1800" b="1" dirty="0" err="1" smtClean="0"/>
              <a:t>scrachs</a:t>
            </a:r>
            <a:r>
              <a:rPr lang="en-US" sz="1800" b="1" dirty="0" smtClean="0"/>
              <a:t>). The papule rapidly change to vesicle &amp; coalesce &amp; necrotic ulcer develop. The lesion is typically 1-3 cm in diameter with central black </a:t>
            </a:r>
            <a:r>
              <a:rPr lang="en-US" sz="1800" b="1" dirty="0" err="1" smtClean="0"/>
              <a:t>eschar</a:t>
            </a:r>
            <a:r>
              <a:rPr lang="en-US" sz="1800" b="1" dirty="0" smtClean="0"/>
              <a:t>. Marked edema &amp; enlargement of LNs with systemic signs &amp; symptoms of fever, malaise &amp; headache may occur.</a:t>
            </a:r>
          </a:p>
          <a:p>
            <a:pPr algn="just" rtl="0">
              <a:lnSpc>
                <a:spcPct val="150000"/>
              </a:lnSpc>
            </a:pPr>
            <a:r>
              <a:rPr lang="en-US" sz="1800" b="1" dirty="0" smtClean="0"/>
              <a:t>	The early clinical manifestations of inhalation anthrax is marked hemorrhagic necrosis &amp; edema of the </a:t>
            </a:r>
            <a:r>
              <a:rPr lang="en-US" sz="1800" b="1" dirty="0" err="1" smtClean="0"/>
              <a:t>mediastinum</a:t>
            </a:r>
            <a:r>
              <a:rPr lang="en-US" sz="1800" b="1" dirty="0" smtClean="0"/>
              <a:t> &amp; </a:t>
            </a:r>
            <a:r>
              <a:rPr lang="en-US" sz="1800" b="1" dirty="0" err="1" smtClean="0"/>
              <a:t>substernal</a:t>
            </a:r>
            <a:r>
              <a:rPr lang="en-US" sz="1800" b="1" dirty="0" smtClean="0"/>
              <a:t> pain. Hemorrhagic pleural effusion. Cough is secondary to the effect on trachea. Sepsis occur. </a:t>
            </a:r>
            <a:r>
              <a:rPr lang="en-US" sz="1800" b="1" dirty="0" err="1" smtClean="0"/>
              <a:t>Spead</a:t>
            </a:r>
            <a:r>
              <a:rPr lang="en-US" sz="1800" b="1" dirty="0" smtClean="0"/>
              <a:t> to GIT may lead to bowel ulceration &amp; to the </a:t>
            </a:r>
            <a:r>
              <a:rPr lang="en-US" sz="1800" b="1" dirty="0" err="1" smtClean="0"/>
              <a:t>meninges</a:t>
            </a:r>
            <a:r>
              <a:rPr lang="en-US" sz="1800" b="1" dirty="0" smtClean="0"/>
              <a:t> causing hemorrhagic meningitis. The fatality rate is 85-90%.</a:t>
            </a:r>
          </a:p>
          <a:p>
            <a:pPr algn="l" rtl="0">
              <a:lnSpc>
                <a:spcPct val="150000"/>
              </a:lnSpc>
            </a:pPr>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00760" y="273050"/>
            <a:ext cx="2857520" cy="1162050"/>
          </a:xfrm>
        </p:spPr>
        <p:txBody>
          <a:bodyPr anchor="ctr">
            <a:normAutofit/>
          </a:bodyPr>
          <a:lstStyle/>
          <a:p>
            <a:pPr algn="ctr" rtl="0"/>
            <a:r>
              <a:rPr lang="en-US" sz="2800" dirty="0" smtClean="0"/>
              <a:t>Animal anthrax</a:t>
            </a:r>
            <a:endParaRPr lang="ar-IQ" sz="2800" dirty="0"/>
          </a:p>
        </p:txBody>
      </p:sp>
      <p:pic>
        <p:nvPicPr>
          <p:cNvPr id="5" name="Content Placeholder 4" descr="AntraxCow.jpg"/>
          <p:cNvPicPr>
            <a:picLocks noGrp="1" noChangeAspect="1"/>
          </p:cNvPicPr>
          <p:nvPr>
            <p:ph idx="1"/>
          </p:nvPr>
        </p:nvPicPr>
        <p:blipFill>
          <a:blip r:embed="rId3" cstate="print"/>
          <a:stretch>
            <a:fillRect/>
          </a:stretch>
        </p:blipFill>
        <p:spPr>
          <a:xfrm>
            <a:off x="6215074" y="3143248"/>
            <a:ext cx="2643206" cy="2857520"/>
          </a:xfrm>
        </p:spPr>
      </p:pic>
      <p:sp>
        <p:nvSpPr>
          <p:cNvPr id="4" name="Text Placeholder 3"/>
          <p:cNvSpPr>
            <a:spLocks noGrp="1"/>
          </p:cNvSpPr>
          <p:nvPr>
            <p:ph type="body" sz="half" idx="2"/>
          </p:nvPr>
        </p:nvSpPr>
        <p:spPr>
          <a:xfrm>
            <a:off x="0" y="285728"/>
            <a:ext cx="5857884" cy="6357982"/>
          </a:xfrm>
        </p:spPr>
        <p:txBody>
          <a:bodyPr>
            <a:normAutofit lnSpcReduction="10000"/>
          </a:bodyPr>
          <a:lstStyle/>
          <a:p>
            <a:pPr algn="just" rtl="0"/>
            <a:r>
              <a:rPr lang="en-US" sz="2000" b="1" dirty="0" smtClean="0"/>
              <a:t>The incubation period of anthrax is variable, which is usually 3-7 days, but may be short 24 hrs or longer 2 weeks. </a:t>
            </a:r>
          </a:p>
          <a:p>
            <a:pPr algn="just" rtl="0"/>
            <a:r>
              <a:rPr lang="en-US" sz="2000" b="1" dirty="0" smtClean="0"/>
              <a:t>The course of </a:t>
            </a:r>
            <a:r>
              <a:rPr lang="en-US" sz="2000" b="1" dirty="0" err="1" smtClean="0"/>
              <a:t>peracute</a:t>
            </a:r>
            <a:r>
              <a:rPr lang="en-US" sz="2000" b="1" dirty="0" smtClean="0"/>
              <a:t> anthrax in cattle &amp; sheep may be 1-2 hours with sudden death a result of rapidly developing cerebral anoxia &amp; pulmonary edema, fever, respiratory distress &amp; convulsions. </a:t>
            </a:r>
            <a:r>
              <a:rPr lang="en-US" sz="2000" b="1" dirty="0" err="1" smtClean="0"/>
              <a:t>Epistaxis</a:t>
            </a:r>
            <a:r>
              <a:rPr lang="en-US" sz="2000" b="1" dirty="0" smtClean="0"/>
              <a:t> is common &amp; rigor mortis is often absent. </a:t>
            </a:r>
          </a:p>
          <a:p>
            <a:pPr algn="just" rtl="0"/>
            <a:r>
              <a:rPr lang="en-US" sz="2000" b="1" dirty="0" smtClean="0"/>
              <a:t>Acute anthrax in ruminants with clinical course of 24-48 hrs, characterized by abrupt fever, anorexia, &amp; convulsions. Animal may bleed from mouth, nose, anus before death.</a:t>
            </a:r>
          </a:p>
          <a:p>
            <a:pPr algn="just" rtl="0"/>
            <a:r>
              <a:rPr lang="en-US" sz="2000" b="1" dirty="0" smtClean="0"/>
              <a:t>The course of equine anthrax is usually acute to </a:t>
            </a:r>
            <a:r>
              <a:rPr lang="en-US" sz="2000" b="1" dirty="0" err="1" smtClean="0"/>
              <a:t>subacute</a:t>
            </a:r>
            <a:r>
              <a:rPr lang="en-US" sz="2000" b="1" dirty="0" smtClean="0"/>
              <a:t>, often affected animal survive for 96 hrs.</a:t>
            </a:r>
          </a:p>
          <a:p>
            <a:pPr algn="just" rtl="0"/>
            <a:r>
              <a:rPr lang="en-US" sz="2000" b="1" dirty="0" smtClean="0"/>
              <a:t>Omnivores &amp; carnivores may have natural resistance to anthrax. The anthrax is typically </a:t>
            </a:r>
            <a:r>
              <a:rPr lang="en-US" sz="2000" b="1" dirty="0" err="1" smtClean="0"/>
              <a:t>subacute</a:t>
            </a:r>
            <a:r>
              <a:rPr lang="en-US" sz="2000" b="1" dirty="0" smtClean="0"/>
              <a:t> or chronic &amp; usually occur after ingestion of  contaminated meat.</a:t>
            </a:r>
          </a:p>
          <a:p>
            <a:pPr algn="just" rtl="0"/>
            <a:r>
              <a:rPr lang="en-US" sz="2000" b="1" dirty="0" smtClean="0"/>
              <a:t>Anthrax is not uncommon among wild carnivores &amp; always associated with consumption of meat from dead animals. </a:t>
            </a:r>
            <a:endParaRPr lang="ar-IQ" sz="20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857884" y="273050"/>
            <a:ext cx="3000396" cy="1162050"/>
          </a:xfrm>
        </p:spPr>
        <p:txBody>
          <a:bodyPr anchor="ctr">
            <a:normAutofit/>
          </a:bodyPr>
          <a:lstStyle/>
          <a:p>
            <a:pPr algn="ctr" rtl="0"/>
            <a:r>
              <a:rPr lang="en-US" sz="2800" dirty="0" smtClean="0"/>
              <a:t>Laboratory diagnosis</a:t>
            </a:r>
            <a:endParaRPr lang="ar-IQ" sz="2800" dirty="0"/>
          </a:p>
        </p:txBody>
      </p:sp>
      <p:pic>
        <p:nvPicPr>
          <p:cNvPr id="5" name="Content Placeholder 4" descr="anthrax.jpg"/>
          <p:cNvPicPr>
            <a:picLocks noGrp="1" noChangeAspect="1"/>
          </p:cNvPicPr>
          <p:nvPr>
            <p:ph idx="1"/>
          </p:nvPr>
        </p:nvPicPr>
        <p:blipFill>
          <a:blip r:embed="rId3" cstate="print"/>
          <a:stretch>
            <a:fillRect/>
          </a:stretch>
        </p:blipFill>
        <p:spPr>
          <a:xfrm>
            <a:off x="5715008" y="2571744"/>
            <a:ext cx="3000396" cy="3571899"/>
          </a:xfrm>
        </p:spPr>
      </p:pic>
      <p:sp>
        <p:nvSpPr>
          <p:cNvPr id="4" name="Text Placeholder 3"/>
          <p:cNvSpPr>
            <a:spLocks noGrp="1"/>
          </p:cNvSpPr>
          <p:nvPr>
            <p:ph type="body" sz="half" idx="2"/>
          </p:nvPr>
        </p:nvSpPr>
        <p:spPr>
          <a:xfrm>
            <a:off x="214282" y="214290"/>
            <a:ext cx="5500726" cy="6429420"/>
          </a:xfrm>
        </p:spPr>
        <p:txBody>
          <a:bodyPr/>
          <a:lstStyle/>
          <a:p>
            <a:pPr lvl="0" algn="l" rtl="0">
              <a:lnSpc>
                <a:spcPct val="150000"/>
              </a:lnSpc>
            </a:pPr>
            <a:r>
              <a:rPr lang="en-US" sz="2000" b="1" dirty="0" smtClean="0"/>
              <a:t>- specimens : fluid or pus from local lesion. Blood, sputum.</a:t>
            </a:r>
          </a:p>
          <a:p>
            <a:pPr lvl="0" algn="l" rtl="0">
              <a:lnSpc>
                <a:spcPct val="150000"/>
              </a:lnSpc>
            </a:pPr>
            <a:r>
              <a:rPr lang="en-US" sz="2000" b="1" dirty="0" smtClean="0"/>
              <a:t>- Gram- stained smear usually revealed chains of large G positive rods. Dried smear may be stained by fluorescent stain.</a:t>
            </a:r>
          </a:p>
          <a:p>
            <a:pPr lvl="0" algn="l" rtl="0">
              <a:lnSpc>
                <a:spcPct val="150000"/>
              </a:lnSpc>
            </a:pPr>
            <a:r>
              <a:rPr lang="en-US" sz="2000" b="1" dirty="0" smtClean="0"/>
              <a:t>- Culture on blood agar yield gray to white non-hemolytic colonies with ground-glass appearance Common shaped outgrowth (Medusa head)may project from the colony.</a:t>
            </a:r>
          </a:p>
          <a:p>
            <a:pPr lvl="0" algn="l" rtl="0">
              <a:lnSpc>
                <a:spcPct val="150000"/>
              </a:lnSpc>
            </a:pPr>
            <a:r>
              <a:rPr lang="en-US" sz="2000" b="1" dirty="0" smtClean="0"/>
              <a:t>- Serological tests: ELISA to detect antibodies against edema &amp; lethal toxins.</a:t>
            </a:r>
          </a:p>
          <a:p>
            <a:pPr algn="l" rtl="0"/>
            <a:endParaRPr lang="ar-IQ"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407</TotalTime>
  <Words>1088</Words>
  <Application>Microsoft Office PowerPoint</Application>
  <PresentationFormat>On-screen Show (4:3)</PresentationFormat>
  <Paragraphs>56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Spore-forming G positive bacilli </vt:lpstr>
      <vt:lpstr>B. cereus </vt:lpstr>
      <vt:lpstr>B. anthracis: </vt:lpstr>
      <vt:lpstr>Colonies of B. anthracis</vt:lpstr>
      <vt:lpstr>Pathogenesis of B. anthracis</vt:lpstr>
      <vt:lpstr>Pathogenesis of B. anthracis</vt:lpstr>
      <vt:lpstr> Clinical findings</vt:lpstr>
      <vt:lpstr>Animal anthrax</vt:lpstr>
      <vt:lpstr>Laboratory diagnosis</vt:lpstr>
      <vt:lpstr>Steps of laboratory diagnosis</vt:lpstr>
      <vt:lpstr>Clostridia </vt:lpstr>
      <vt:lpstr>Neurotoxic clostridia  Cl. botulinum </vt:lpstr>
      <vt:lpstr>Pathogenesis </vt:lpstr>
      <vt:lpstr>Clinical findings </vt:lpstr>
      <vt:lpstr>Laboratory diagnosis </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Spore-forming G positive bacilli </dc:title>
  <dc:creator>dr1</dc:creator>
  <cp:lastModifiedBy>engineerX</cp:lastModifiedBy>
  <cp:revision>47</cp:revision>
  <dcterms:created xsi:type="dcterms:W3CDTF">2010-12-13T14:08:10Z</dcterms:created>
  <dcterms:modified xsi:type="dcterms:W3CDTF">2008-12-16T09:30:13Z</dcterms:modified>
</cp:coreProperties>
</file>